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7" r:id="rId1"/>
    <p:sldMasterId id="2147483949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9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97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2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60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81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91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68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37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66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99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37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7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46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85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27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16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40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50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7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9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5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4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8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7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2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0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77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D75BE9-19D3-4D76-86D4-E0A7889E9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87CBF-3B12-461C-A27E-FECCFAD2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5CED2-79C6-4AA0-A3F4-B39DFA29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2E9AD-6AE7-4172-92BA-D8AA403A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DD25E6-7887-4BC4-A02E-311A11EF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B436F3-C037-427E-84E5-DD3A34EC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071" y="1964266"/>
            <a:ext cx="6012054" cy="2911667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solidFill>
                  <a:schemeClr val="bg1"/>
                </a:solidFill>
              </a:rPr>
              <a:t>Weak Gravitational Lensing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9AE130-5EE5-4934-B364-5B28CA036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8532" y="4705166"/>
            <a:ext cx="6481593" cy="108603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cap="none" dirty="0" err="1">
                <a:solidFill>
                  <a:schemeClr val="bg1"/>
                </a:solidFill>
              </a:rPr>
              <a:t>ZehaoJin</a:t>
            </a:r>
            <a:br>
              <a:rPr lang="en-US" altLang="zh-CN" cap="none" dirty="0">
                <a:solidFill>
                  <a:schemeClr val="bg1"/>
                </a:solidFill>
              </a:rPr>
            </a:br>
            <a:r>
              <a:rPr lang="en-US" altLang="zh-CN" cap="none" dirty="0">
                <a:solidFill>
                  <a:schemeClr val="bg1"/>
                </a:solidFill>
              </a:rPr>
              <a:t>Department Of Physics, UIUC</a:t>
            </a:r>
            <a:br>
              <a:rPr lang="en-US" altLang="zh-CN" cap="none" dirty="0">
                <a:solidFill>
                  <a:schemeClr val="bg1"/>
                </a:solidFill>
              </a:rPr>
            </a:br>
            <a:r>
              <a:rPr lang="en-US" altLang="zh-CN" cap="none" dirty="0">
                <a:solidFill>
                  <a:schemeClr val="bg1"/>
                </a:solidFill>
              </a:rPr>
              <a:t>4/11/2019</a:t>
            </a:r>
            <a:br>
              <a:rPr lang="en-US" altLang="zh-CN" cap="none" dirty="0">
                <a:solidFill>
                  <a:schemeClr val="bg1"/>
                </a:solidFill>
              </a:rPr>
            </a:br>
            <a:r>
              <a:rPr lang="en-US" altLang="zh-CN" cap="none" dirty="0">
                <a:solidFill>
                  <a:schemeClr val="bg1"/>
                </a:solidFill>
              </a:rPr>
              <a:t>PHYS 403 Journal Club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7195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Challenges 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Fundamental problem: Intrinsic shape of galaxies </a:t>
            </a:r>
          </a:p>
          <a:p>
            <a:pPr lvl="3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galaxies are NOT circular! </a:t>
            </a:r>
          </a:p>
          <a:p>
            <a:pPr lvl="3"/>
            <a:r>
              <a:rPr lang="en-US" altLang="zh-CN" sz="1400" dirty="0"/>
              <a:t>their measured ellipticity is a combination of their intrinsic ellipticity and the gravitational lensing shear (3-300 : 1)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tons of data so that the intrinsic ellipticity averages to circular.</a:t>
            </a:r>
          </a:p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“Deconvolution”</a:t>
            </a:r>
          </a:p>
          <a:p>
            <a:pPr lvl="3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Atmospheric seeing will cause a smear effect on objects observed, making small objects more “round”</a:t>
            </a:r>
          </a:p>
          <a:p>
            <a:pPr lvl="3"/>
            <a:r>
              <a:rPr lang="en-US" altLang="zh-CN" sz="1400" dirty="0"/>
              <a:t>Telescope’s  point spread function(PSF) adds a small level of ellipticity to objects observed to compensate atmospheric seeing. But such correction can in fact mimic a true lensing signal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02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Deconvolution </a:t>
            </a:r>
            <a:endParaRPr lang="zh-CN" altLang="en-US" sz="32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</p:spPr>
            <p:txBody>
              <a:bodyPr>
                <a:normAutofit/>
              </a:bodyPr>
              <a:lstStyle/>
              <a:p>
                <a:pPr lvl="3"/>
                <a:r>
                  <a:rPr lang="en-US" altLang="zh-CN" sz="1600" dirty="0"/>
                  <a:t>Kaiser, Squires and Broadhurst (1995), called KSB method, is the most widely used way to invert the effects of PSF</a:t>
                </a:r>
              </a:p>
              <a:p>
                <a:pPr lvl="4"/>
                <a:r>
                  <a:rPr lang="en-US" altLang="zh-CN" sz="1400" dirty="0"/>
                  <a:t>KSB is based on a key assumption that the PSF is circular with an anisotropic distortion</a:t>
                </a:r>
              </a:p>
              <a:p>
                <a:pPr lvl="3"/>
                <a:r>
                  <a:rPr lang="en-US" altLang="zh-CN" sz="1600" dirty="0"/>
                  <a:t>Bernstein &amp; Jarvis (2002)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𝑝𝑠𝑓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𝑖𝑚𝑎𝑔𝑒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𝑝𝑠𝑓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)/(1−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𝑝𝑠𝑓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)/(1−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06B251-F3D5-410F-AC18-469859E38628}"/>
                  </a:ext>
                </a:extLst>
              </p:cNvPr>
              <p:cNvSpPr txBox="1"/>
              <p:nvPr/>
            </p:nvSpPr>
            <p:spPr>
              <a:xfrm>
                <a:off x="6969120" y="4353275"/>
                <a:ext cx="247687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/>
                  <a:t>is the real part of complex shear,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/>
                  <a:t>is the imaginary part of complex shear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06B251-F3D5-410F-AC18-469859E3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0" y="4353275"/>
                <a:ext cx="2476870" cy="1354217"/>
              </a:xfrm>
              <a:prstGeom prst="rect">
                <a:avLst/>
              </a:prstGeom>
              <a:blipFill>
                <a:blip r:embed="rId4"/>
                <a:stretch>
                  <a:fillRect l="-1229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64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Deconvolution </a:t>
            </a:r>
            <a:endParaRPr lang="zh-CN" altLang="en-US" sz="32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</p:spPr>
            <p:txBody>
              <a:bodyPr>
                <a:normAutofit/>
              </a:bodyPr>
              <a:lstStyle/>
              <a:p>
                <a:pPr lvl="3"/>
                <a:r>
                  <a:rPr lang="en-US" altLang="zh-CN" sz="1600" dirty="0"/>
                  <a:t>Kaiser, Squires and Broadhurst (1995), called KSB method, is the most widely used way to invert the effects of PSF</a:t>
                </a:r>
              </a:p>
              <a:p>
                <a:pPr lvl="4"/>
                <a:r>
                  <a:rPr lang="en-US" altLang="zh-CN" sz="1400" dirty="0"/>
                  <a:t>KSB is based on a key assumption that the PSF is circular with an anisotropic distortion</a:t>
                </a:r>
              </a:p>
              <a:p>
                <a:pPr lvl="3"/>
                <a:r>
                  <a:rPr lang="en-US" altLang="zh-CN" sz="1600" dirty="0"/>
                  <a:t>Bernstein &amp; Jarvis (2002)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𝑝𝑠𝑓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/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𝑖𝑚𝑎𝑔𝑒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𝑝𝑠𝑓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)/(1−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𝑝𝑠𝑓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)/(1−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1371600" lvl="3" indent="0">
                  <a:buNone/>
                </a:pP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06B251-F3D5-410F-AC18-469859E38628}"/>
                  </a:ext>
                </a:extLst>
              </p:cNvPr>
              <p:cNvSpPr txBox="1"/>
              <p:nvPr/>
            </p:nvSpPr>
            <p:spPr>
              <a:xfrm>
                <a:off x="6969120" y="4353275"/>
                <a:ext cx="247687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/>
                  <a:t>is the real part of complex shear,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/>
                  <a:t>is the imaginary part of complex shear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06B251-F3D5-410F-AC18-469859E3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0" y="4353275"/>
                <a:ext cx="2476870" cy="1354217"/>
              </a:xfrm>
              <a:prstGeom prst="rect">
                <a:avLst/>
              </a:prstGeom>
              <a:blipFill>
                <a:blip r:embed="rId4"/>
                <a:stretch>
                  <a:fillRect l="-1229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39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Results </a:t>
            </a:r>
            <a:endParaRPr lang="zh-CN" altLang="en-US" sz="32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66453" y="1781786"/>
                <a:ext cx="8305798" cy="3973777"/>
              </a:xfrm>
            </p:spPr>
            <p:txBody>
              <a:bodyPr>
                <a:normAutofit/>
              </a:bodyPr>
              <a:lstStyle/>
              <a:p>
                <a:pPr lvl="3"/>
                <a:r>
                  <a:rPr lang="en-US" altLang="zh-CN" sz="1600" dirty="0"/>
                  <a:t>Tangential shear is expected to show a trend </a:t>
                </a:r>
                <a:r>
                  <a:rPr lang="en-US" altLang="zh-CN" sz="1600" dirty="0" err="1"/>
                  <a:t>approx</a:t>
                </a:r>
                <a:r>
                  <a:rPr lang="en-US" altLang="zh-CN" sz="1600" dirty="0"/>
                  <a:t> :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𝑐𝑜𝑛𝑠𝑡𝑎𝑛𝑡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𝐶𝑙𝑢𝑠𝑡𝑒𝑟𝑐𝑒𝑛𝑡𝑟𝑖𝑐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𝑟𝑎𝑑𝑖𝑢𝑠</m:t>
                          </m:r>
                        </m:den>
                      </m:f>
                    </m:oMath>
                  </m:oMathPara>
                </a14:m>
                <a:endParaRPr lang="en-US" altLang="zh-CN" sz="1600" dirty="0"/>
              </a:p>
              <a:p>
                <a:pPr lvl="3"/>
                <a:r>
                  <a:rPr lang="en-US" altLang="zh-CN" sz="1600" dirty="0"/>
                  <a:t>Cross shear is expected to be zero.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66453" y="1781786"/>
                <a:ext cx="8305798" cy="39737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D760F98-F15A-4DC3-8737-1E5AB45FD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32" y="280643"/>
            <a:ext cx="5933225" cy="46962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72CA8FB-1FBB-488C-AFFC-C1D002B044C5}"/>
              </a:ext>
            </a:extLst>
          </p:cNvPr>
          <p:cNvSpPr txBox="1"/>
          <p:nvPr/>
        </p:nvSpPr>
        <p:spPr>
          <a:xfrm>
            <a:off x="7387665" y="5432397"/>
            <a:ext cx="303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Credit: </a:t>
            </a:r>
            <a:r>
              <a:rPr lang="en-US" altLang="zh-CN" sz="1200" i="1" dirty="0"/>
              <a:t>CLASH: WEAK-LENSING SHEAR-AND-MAGNIFICATION ANALYSIS OF 20 GALAXY CLUSTERS, </a:t>
            </a:r>
            <a:r>
              <a:rPr lang="en-US" altLang="zh-CN" sz="1200" i="1" dirty="0" err="1"/>
              <a:t>Zitrin</a:t>
            </a:r>
            <a:r>
              <a:rPr lang="en-US" altLang="zh-CN" sz="1200" i="1" dirty="0"/>
              <a:t> et al.</a:t>
            </a:r>
            <a:endParaRPr kumimoji="0" lang="zh-CN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5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Results 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6453" y="1781786"/>
            <a:ext cx="8305798" cy="3973777"/>
          </a:xfrm>
        </p:spPr>
        <p:txBody>
          <a:bodyPr>
            <a:normAutofit/>
          </a:bodyPr>
          <a:lstStyle/>
          <a:p>
            <a:pPr lvl="3"/>
            <a:r>
              <a:rPr lang="en-US" altLang="zh-CN" sz="1600" dirty="0"/>
              <a:t>VLA is a radio telescope</a:t>
            </a:r>
          </a:p>
          <a:p>
            <a:pPr lvl="4"/>
            <a:r>
              <a:rPr lang="en-US" altLang="zh-CN" sz="1600" dirty="0"/>
              <a:t>Larger primary beam, lots of data </a:t>
            </a:r>
          </a:p>
          <a:p>
            <a:pPr marL="1828800" lvl="4" indent="0">
              <a:buNone/>
            </a:pPr>
            <a:r>
              <a:rPr lang="en-US" altLang="zh-CN" sz="1600" dirty="0"/>
              <a:t>    are not so unresolved for weak </a:t>
            </a:r>
          </a:p>
          <a:p>
            <a:pPr marL="1828800" lvl="4" indent="0">
              <a:buNone/>
            </a:pPr>
            <a:r>
              <a:rPr lang="en-US" altLang="zh-CN" sz="1600" dirty="0"/>
              <a:t>    lensing</a:t>
            </a:r>
          </a:p>
          <a:p>
            <a:pPr lvl="4"/>
            <a:r>
              <a:rPr lang="en-US" altLang="zh-CN" sz="1600" dirty="0"/>
              <a:t>Radio telescope observes further</a:t>
            </a:r>
          </a:p>
          <a:p>
            <a:pPr marL="1828800" lvl="4" indent="0">
              <a:buNone/>
            </a:pPr>
            <a:r>
              <a:rPr lang="en-US" altLang="zh-CN" sz="1600" dirty="0"/>
              <a:t>    galaxies</a:t>
            </a:r>
          </a:p>
          <a:p>
            <a:pPr marL="1828800" lvl="4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en-US" altLang="zh-CN" sz="1600" dirty="0"/>
              <a:t>younger galaxies 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en-US" altLang="zh-CN" sz="1600" dirty="0"/>
              <a:t> more elliptical galaxies </a:t>
            </a:r>
            <a:r>
              <a:rPr lang="en-US" altLang="zh-CN" sz="1600" dirty="0">
                <a:sym typeface="Wingdings" panose="05000000000000000000" pitchFamily="2" charset="2"/>
              </a:rPr>
              <a:t>bigger intrinsic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ellipticity</a:t>
            </a:r>
          </a:p>
          <a:p>
            <a:pPr lvl="3"/>
            <a:r>
              <a:rPr lang="en-US" altLang="zh-CN" sz="1600" dirty="0"/>
              <a:t>Huge error bar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2CA8FB-1FBB-488C-AFFC-C1D002B044C5}"/>
              </a:ext>
            </a:extLst>
          </p:cNvPr>
          <p:cNvSpPr txBox="1"/>
          <p:nvPr/>
        </p:nvSpPr>
        <p:spPr>
          <a:xfrm>
            <a:off x="8073413" y="4980174"/>
            <a:ext cx="303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Data from VLA</a:t>
            </a:r>
            <a:endParaRPr kumimoji="0" lang="zh-CN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17F4D2-C499-4BE9-92E6-096E2757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40" y="301098"/>
            <a:ext cx="7436781" cy="40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6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Products 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6453" y="1781786"/>
            <a:ext cx="8305798" cy="3973777"/>
          </a:xfrm>
        </p:spPr>
        <p:txBody>
          <a:bodyPr>
            <a:normAutofit/>
          </a:bodyPr>
          <a:lstStyle/>
          <a:p>
            <a:pPr lvl="3"/>
            <a:r>
              <a:rPr lang="en-US" altLang="zh-CN" sz="1600" dirty="0"/>
              <a:t>Statistical  property of shear profile (Gradient of averaged tangential shear)</a:t>
            </a:r>
          </a:p>
          <a:p>
            <a:pPr marL="1371600" lvl="3" indent="0">
              <a:buNone/>
            </a:pPr>
            <a:r>
              <a:rPr lang="en-US" altLang="zh-CN" sz="1600" dirty="0"/>
              <a:t>	</a:t>
            </a:r>
            <a:r>
              <a:rPr lang="en-US" altLang="zh-CN" sz="1600" dirty="0">
                <a:sym typeface="Wingdings" panose="05000000000000000000" pitchFamily="2" charset="2"/>
              </a:rPr>
              <a:t> statistical property (mass density) of the lens. </a:t>
            </a:r>
          </a:p>
          <a:p>
            <a:pPr lvl="3"/>
            <a:r>
              <a:rPr lang="en-US" altLang="zh-CN" sz="1600" dirty="0"/>
              <a:t>Fit shear profile into mass models.</a:t>
            </a:r>
          </a:p>
          <a:p>
            <a:pPr lvl="4"/>
            <a:r>
              <a:rPr lang="en-US" altLang="zh-CN" sz="1600" dirty="0"/>
              <a:t>The Navarro–</a:t>
            </a:r>
            <a:r>
              <a:rPr lang="en-US" altLang="zh-CN" sz="1600" dirty="0" err="1"/>
              <a:t>Frenk</a:t>
            </a:r>
            <a:r>
              <a:rPr lang="en-US" altLang="zh-CN" sz="1600" dirty="0"/>
              <a:t>–White (NFW) profile one of the most commonly used model profiles for dark matter halos.</a:t>
            </a:r>
          </a:p>
        </p:txBody>
      </p:sp>
    </p:spTree>
    <p:extLst>
      <p:ext uri="{BB962C8B-B14F-4D97-AF65-F5344CB8AC3E}">
        <p14:creationId xmlns:p14="http://schemas.microsoft.com/office/powerpoint/2010/main" val="3971189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References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12" y="1657498"/>
            <a:ext cx="8305798" cy="3973777"/>
          </a:xfrm>
        </p:spPr>
        <p:txBody>
          <a:bodyPr>
            <a:normAutofit/>
          </a:bodyPr>
          <a:lstStyle/>
          <a:p>
            <a:r>
              <a:rPr lang="en-US" altLang="zh-CN" sz="1600" i="1" dirty="0"/>
              <a:t>Weak Gravitational Lensing, </a:t>
            </a:r>
            <a:r>
              <a:rPr lang="de-DE" altLang="zh-CN" sz="1600" dirty="0"/>
              <a:t>Matthias Bartelmann and Peter Schneider,</a:t>
            </a:r>
            <a:r>
              <a:rPr lang="en-US" altLang="zh-CN" sz="1600" i="1" dirty="0"/>
              <a:t>Phys.Rept.340:291-472,2001</a:t>
            </a:r>
          </a:p>
          <a:p>
            <a:r>
              <a:rPr lang="en-US" altLang="zh-CN" sz="1600" dirty="0"/>
              <a:t>Bernstein &amp; Jarvis (2002)</a:t>
            </a:r>
          </a:p>
          <a:p>
            <a:r>
              <a:rPr lang="en-US" altLang="zh-CN" sz="1600" i="1" dirty="0"/>
              <a:t>CLASH: Weak-lensing Shear-and-magnification Analysis Of 20 Galaxy Clusters, </a:t>
            </a:r>
            <a:r>
              <a:rPr lang="en-US" altLang="zh-CN" sz="1600" i="1" dirty="0" err="1"/>
              <a:t>Zitrin</a:t>
            </a:r>
            <a:r>
              <a:rPr lang="en-US" altLang="zh-CN" sz="1600" i="1" dirty="0"/>
              <a:t> et al.</a:t>
            </a:r>
            <a:endParaRPr lang="zh-CN" altLang="en-US" sz="1600" i="1" dirty="0"/>
          </a:p>
          <a:p>
            <a:pPr lvl="3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91102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Gravitational Lensing Theory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Einstein’s General Relativity--Light “bends”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due to gravitational field.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Massive objects act as “lens”.</a:t>
            </a:r>
          </a:p>
          <a:p>
            <a:pPr lvl="1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Gravitational_lensing_of_distant_star-forming_galaxies_(schematic)_-vid-">
            <a:hlinkClick r:id="" action="ppaction://media"/>
            <a:extLst>
              <a:ext uri="{FF2B5EF4-FFF2-40B4-BE49-F238E27FC236}">
                <a16:creationId xmlns:a16="http://schemas.microsoft.com/office/drawing/2014/main" id="{E9FF305B-7213-4815-8930-AC1D3DDBB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8308" y="1385252"/>
            <a:ext cx="5774470" cy="32481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F322F4-6532-40DF-935B-3BF72D2840AF}"/>
              </a:ext>
            </a:extLst>
          </p:cNvPr>
          <p:cNvSpPr txBox="1"/>
          <p:nvPr/>
        </p:nvSpPr>
        <p:spPr>
          <a:xfrm>
            <a:off x="6728653" y="4779847"/>
            <a:ext cx="477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Credit: European Southern Observatory (ESO)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323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Gravitational Lensing Theory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 gives the deflection angle</a:t>
            </a: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Somewhat like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optical convex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lens, but different</a:t>
            </a:r>
          </a:p>
          <a:p>
            <a:pPr lvl="3"/>
            <a:r>
              <a:rPr lang="en-US" altLang="zh-CN" sz="1400" dirty="0"/>
              <a:t>maximum deflection of light that passes closest to its center. </a:t>
            </a:r>
          </a:p>
          <a:p>
            <a:pPr lvl="3"/>
            <a:r>
              <a:rPr lang="en-US" altLang="zh-CN" sz="1400" dirty="0"/>
              <a:t>minimum deflection of light that travels furthest from its center.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Therefore we have Weak Lensing and Strong Lensing</a:t>
            </a: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9EE89-2420-4802-86A6-460A377B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848" y="609600"/>
            <a:ext cx="4661111" cy="5086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31C5E3-9D08-40D5-A9CA-B070D5AA9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162" y="2783406"/>
            <a:ext cx="1607959" cy="739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CBD0E9-74E7-40E1-A7A9-578969DB98E7}"/>
              </a:ext>
            </a:extLst>
          </p:cNvPr>
          <p:cNvSpPr txBox="1"/>
          <p:nvPr/>
        </p:nvSpPr>
        <p:spPr>
          <a:xfrm>
            <a:off x="7240667" y="5768150"/>
            <a:ext cx="289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Credit: </a:t>
            </a:r>
            <a:r>
              <a:rPr lang="en-US" altLang="zh-CN" sz="1200" i="1" dirty="0"/>
              <a:t>Weak Gravitational Lensing </a:t>
            </a:r>
            <a:r>
              <a:rPr lang="en-US" altLang="zh-CN" sz="1200" dirty="0"/>
              <a:t>by</a:t>
            </a:r>
            <a:r>
              <a:rPr lang="en-US" altLang="zh-CN" sz="1200" i="1" dirty="0"/>
              <a:t> </a:t>
            </a:r>
            <a:r>
              <a:rPr lang="de-DE" altLang="zh-CN" sz="1200" dirty="0"/>
              <a:t>Matthias Bartelmann and Peter Schneider</a:t>
            </a:r>
          </a:p>
          <a:p>
            <a:r>
              <a:rPr lang="en-US" altLang="zh-CN" sz="1200" i="1" dirty="0"/>
              <a:t>	Phys.Rept.340:291-472,2001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3555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Strong Lensing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Strong enough to produce multiple images, arcs, or even Einstein rings.</a:t>
            </a: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0"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E3B925-1DFE-4B3F-9B33-E54E6711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02" y="2626376"/>
            <a:ext cx="3196701" cy="25573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F78D8D-554E-4089-AC8B-C4A85D08CC57}"/>
              </a:ext>
            </a:extLst>
          </p:cNvPr>
          <p:cNvSpPr txBox="1"/>
          <p:nvPr/>
        </p:nvSpPr>
        <p:spPr>
          <a:xfrm>
            <a:off x="4949194" y="5384676"/>
            <a:ext cx="337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Simulation of a black hole passing in front of a background galaxy.</a:t>
            </a:r>
            <a:endParaRPr lang="zh-CN" altLang="en-US" dirty="0"/>
          </a:p>
        </p:txBody>
      </p:sp>
      <p:pic>
        <p:nvPicPr>
          <p:cNvPr id="2050" name="Picture 2" descr="File:A Horseshoe Einstein Ring from Hubble.JPG">
            <a:extLst>
              <a:ext uri="{FF2B5EF4-FFF2-40B4-BE49-F238E27FC236}">
                <a16:creationId xmlns:a16="http://schemas.microsoft.com/office/drawing/2014/main" id="{CE7BB2EA-E3B3-4A11-BF0E-D808D5B98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2" y="2615339"/>
            <a:ext cx="3796425" cy="25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10424B-42CC-45B2-AC0C-CFC829DFB308}"/>
              </a:ext>
            </a:extLst>
          </p:cNvPr>
          <p:cNvSpPr txBox="1"/>
          <p:nvPr/>
        </p:nvSpPr>
        <p:spPr>
          <a:xfrm>
            <a:off x="906787" y="5345725"/>
            <a:ext cx="337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bright red galaxy distorted the light from a distant blue galaxy.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E86902-61A5-4F8A-8D3B-221063E2335E}"/>
              </a:ext>
            </a:extLst>
          </p:cNvPr>
          <p:cNvSpPr txBox="1"/>
          <p:nvPr/>
        </p:nvSpPr>
        <p:spPr>
          <a:xfrm>
            <a:off x="7276177" y="6201291"/>
            <a:ext cx="303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Image Credit: NASA, Hubble Space Telescope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23953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Strong Lensing</a:t>
            </a:r>
            <a:endParaRPr lang="zh-CN" altLang="en-US" sz="3200" cap="none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E86902-61A5-4F8A-8D3B-221063E2335E}"/>
              </a:ext>
            </a:extLst>
          </p:cNvPr>
          <p:cNvSpPr txBox="1"/>
          <p:nvPr/>
        </p:nvSpPr>
        <p:spPr>
          <a:xfrm>
            <a:off x="6495127" y="6195111"/>
            <a:ext cx="303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Credit: Event Horizon Telescope</a:t>
            </a:r>
            <a:endParaRPr kumimoji="0" lang="zh-CN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CA5973-DA59-49B5-B17A-41D67B28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6" name="Picture 4" descr="The Event Horizon Telescope, a planet-scale array of eight ground-based radio telescopes forged through international collaboration, captured this image of the supermassive black hole in the center of the galaxy M87 and its shadow.">
            <a:extLst>
              <a:ext uri="{FF2B5EF4-FFF2-40B4-BE49-F238E27FC236}">
                <a16:creationId xmlns:a16="http://schemas.microsoft.com/office/drawing/2014/main" id="{24F91AE2-4635-419D-9E2B-E58866C8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123728"/>
            <a:ext cx="5616951" cy="3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2"/>
            <a:r>
              <a:rPr lang="en-US" altLang="zh-CN" sz="1600" dirty="0"/>
              <a:t>“</a:t>
            </a:r>
            <a:r>
              <a:rPr lang="en-US" altLang="zh-CN" sz="1600" b="1" dirty="0"/>
              <a:t>Weak</a:t>
            </a:r>
            <a:r>
              <a:rPr lang="en-US" altLang="zh-CN" sz="1600" dirty="0"/>
              <a:t>” – distortions of background sources are much smaller </a:t>
            </a:r>
          </a:p>
          <a:p>
            <a:pPr lvl="2"/>
            <a:r>
              <a:rPr lang="en-US" altLang="zh-CN" sz="1600" b="1" dirty="0"/>
              <a:t>Statistical</a:t>
            </a:r>
            <a:r>
              <a:rPr lang="en-US" altLang="zh-CN" sz="1600" dirty="0"/>
              <a:t> – can only be detected by analyzing large numbers of sources in a statistical way to find coherent distortions of only a few percent.</a:t>
            </a:r>
          </a:p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Magnification and distortion (“shear”) effect</a:t>
            </a:r>
          </a:p>
          <a:p>
            <a:pPr lvl="3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Shear measurements yield much better results</a:t>
            </a:r>
          </a:p>
          <a:p>
            <a:pPr lvl="2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29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Shear</a:t>
            </a:r>
            <a:endParaRPr lang="zh-CN" altLang="en-US" sz="32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963D-863E-4E8D-9602-8836C897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3" y="1817423"/>
            <a:ext cx="8305798" cy="3973777"/>
          </a:xfrm>
        </p:spPr>
        <p:txBody>
          <a:bodyPr>
            <a:normAutofit/>
          </a:bodyPr>
          <a:lstStyle/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Should have averaged Tangential Shear</a:t>
            </a:r>
          </a:p>
          <a:p>
            <a:pPr lvl="2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Cross shear.</a:t>
            </a:r>
          </a:p>
          <a:p>
            <a:pPr lvl="3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 shear can be used to estimate </a:t>
            </a:r>
          </a:p>
          <a:p>
            <a:pPr marL="1371600" lvl="3" indent="0">
              <a:buNone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uncertainty of the measurement.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6FCD2-4912-43F8-A0FB-791B4A9A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20" y="493776"/>
            <a:ext cx="6034912" cy="44451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15C673-4E4A-43D5-BFA5-EBA8DA1124E0}"/>
              </a:ext>
            </a:extLst>
          </p:cNvPr>
          <p:cNvSpPr txBox="1"/>
          <p:nvPr/>
        </p:nvSpPr>
        <p:spPr>
          <a:xfrm>
            <a:off x="6726947" y="5223897"/>
            <a:ext cx="303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Credit: Wiki</a:t>
            </a:r>
            <a:r>
              <a:rPr lang="en-US" altLang="zh-CN" sz="12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pedia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by </a:t>
            </a:r>
            <a:r>
              <a:rPr lang="en-US" altLang="zh-CN" sz="1200" dirty="0">
                <a:solidFill>
                  <a:prstClr val="black"/>
                </a:solidFill>
              </a:rPr>
              <a:t>Michael Sachs</a:t>
            </a:r>
            <a:endParaRPr kumimoji="0" lang="zh-CN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43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Tangential Shear</a:t>
            </a:r>
            <a:endParaRPr lang="zh-CN" altLang="en-US" sz="32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Ellipse (shape of galaxy) axis ratio </a:t>
                </a:r>
                <a:endParaRPr lang="en-US" altLang="zh-CN" sz="1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2"/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Complex shear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altLang="zh-CN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𝑃𝐴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2"/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Tangential Shear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8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sz="18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̃"/>
                          <m:ctrlP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sSup>
                        <m:sSupPr>
                          <m:ctrlPr>
                            <a:rPr lang="en-US" altLang="zh-CN" sz="1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1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en-US" altLang="zh-CN" sz="18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2"/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 Shear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18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US" altLang="zh-CN" sz="18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̃"/>
                          <m:ctrlP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sSup>
                        <m:sSupPr>
                          <m:ctrlP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en-US" altLang="zh-CN" sz="18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2"/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7963D-863E-4E8D-9602-8836C897B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3" y="1817423"/>
                <a:ext cx="8305798" cy="3973777"/>
              </a:xfrm>
              <a:blipFill>
                <a:blip r:embed="rId3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239B5A-FEF1-4970-9A7E-4D2D116B2A62}"/>
                  </a:ext>
                </a:extLst>
              </p:cNvPr>
              <p:cNvSpPr txBox="1"/>
              <p:nvPr/>
            </p:nvSpPr>
            <p:spPr>
              <a:xfrm>
                <a:off x="6329887" y="2237173"/>
                <a:ext cx="297391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PA: position angle of the lensed object (how much does they inclined with respect to vertical)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/>
                  <a:t>: angle in polar coordinate. The position of the lensed object with respect to the lens.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239B5A-FEF1-4970-9A7E-4D2D116B2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87" y="2237173"/>
                <a:ext cx="2973911" cy="2862322"/>
              </a:xfrm>
              <a:prstGeom prst="rect">
                <a:avLst/>
              </a:prstGeom>
              <a:blipFill>
                <a:blip r:embed="rId4"/>
                <a:stretch>
                  <a:fillRect l="-1639" t="-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985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B2A8B43-E288-418B-8561-C979F7B9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2584CD3-40DA-4BB8-B4B7-D8D04BB31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12188825" cy="6856214"/>
          </a:xfrm>
          <a:prstGeom prst="rect">
            <a:avLst/>
          </a:prstGeom>
        </p:spPr>
      </p:pic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F40D237A-4D9F-42DC-BAEB-E07EDD74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541643" cy="6858000"/>
          </a:xfrm>
          <a:custGeom>
            <a:avLst/>
            <a:gdLst>
              <a:gd name="connsiteX0" fmla="*/ 10541643 w 10541643"/>
              <a:gd name="connsiteY0" fmla="*/ 0 h 6858000"/>
              <a:gd name="connsiteX1" fmla="*/ 8414569 w 10541643"/>
              <a:gd name="connsiteY1" fmla="*/ 0 h 6858000"/>
              <a:gd name="connsiteX2" fmla="*/ 7787557 w 10541643"/>
              <a:gd name="connsiteY2" fmla="*/ 0 h 6858000"/>
              <a:gd name="connsiteX3" fmla="*/ 5640889 w 10541643"/>
              <a:gd name="connsiteY3" fmla="*/ 0 h 6858000"/>
              <a:gd name="connsiteX4" fmla="*/ 1682914 w 10541643"/>
              <a:gd name="connsiteY4" fmla="*/ 0 h 6858000"/>
              <a:gd name="connsiteX5" fmla="*/ 0 w 10541643"/>
              <a:gd name="connsiteY5" fmla="*/ 6858000 h 6858000"/>
              <a:gd name="connsiteX6" fmla="*/ 5640889 w 10541643"/>
              <a:gd name="connsiteY6" fmla="*/ 6858000 h 6858000"/>
              <a:gd name="connsiteX7" fmla="*/ 6731655 w 10541643"/>
              <a:gd name="connsiteY7" fmla="*/ 6858000 h 6858000"/>
              <a:gd name="connsiteX8" fmla="*/ 7787557 w 10541643"/>
              <a:gd name="connsiteY8" fmla="*/ 6858000 h 6858000"/>
              <a:gd name="connsiteX9" fmla="*/ 8414569 w 10541643"/>
              <a:gd name="connsiteY9" fmla="*/ 6858000 h 6858000"/>
              <a:gd name="connsiteX10" fmla="*/ 10541643 w 1054164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41643" h="6858000">
                <a:moveTo>
                  <a:pt x="10541643" y="0"/>
                </a:moveTo>
                <a:lnTo>
                  <a:pt x="8414569" y="0"/>
                </a:lnTo>
                <a:lnTo>
                  <a:pt x="7787557" y="0"/>
                </a:lnTo>
                <a:lnTo>
                  <a:pt x="5640889" y="0"/>
                </a:lnTo>
                <a:lnTo>
                  <a:pt x="1682914" y="0"/>
                </a:lnTo>
                <a:lnTo>
                  <a:pt x="0" y="6858000"/>
                </a:lnTo>
                <a:lnTo>
                  <a:pt x="5640889" y="6858000"/>
                </a:lnTo>
                <a:lnTo>
                  <a:pt x="6731655" y="6858000"/>
                </a:lnTo>
                <a:lnTo>
                  <a:pt x="7787557" y="6858000"/>
                </a:lnTo>
                <a:lnTo>
                  <a:pt x="8414569" y="6858000"/>
                </a:lnTo>
                <a:lnTo>
                  <a:pt x="1054164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8D5A83-B438-4937-BDD6-5130720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739741" cy="922867"/>
          </a:xfrm>
        </p:spPr>
        <p:txBody>
          <a:bodyPr anchor="b">
            <a:normAutofit/>
          </a:bodyPr>
          <a:lstStyle/>
          <a:p>
            <a:r>
              <a:rPr lang="en-US" altLang="zh-CN" sz="3200" cap="none" dirty="0"/>
              <a:t>Weak Lensing – Tangential Shear</a:t>
            </a:r>
            <a:endParaRPr lang="zh-CN" altLang="en-US" sz="3200" cap="none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08514B-E058-4498-ADE2-51D61026D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3" y="1636740"/>
            <a:ext cx="7739740" cy="4263869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28DE6D-51C9-4E0B-9275-4E80E811F2BA}"/>
              </a:ext>
            </a:extLst>
          </p:cNvPr>
          <p:cNvSpPr txBox="1"/>
          <p:nvPr/>
        </p:nvSpPr>
        <p:spPr>
          <a:xfrm>
            <a:off x="2698812" y="6116715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from: VLA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8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天体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755</Words>
  <Application>Microsoft Office PowerPoint</Application>
  <PresentationFormat>宽屏</PresentationFormat>
  <Paragraphs>107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天体</vt:lpstr>
      <vt:lpstr>Weak Gravitational Lensing </vt:lpstr>
      <vt:lpstr>Gravitational Lensing Theory</vt:lpstr>
      <vt:lpstr>Gravitational Lensing Theory</vt:lpstr>
      <vt:lpstr>Strong Lensing</vt:lpstr>
      <vt:lpstr>Strong Lensing</vt:lpstr>
      <vt:lpstr>Weak Lensing</vt:lpstr>
      <vt:lpstr>Weak Lensing – Shear</vt:lpstr>
      <vt:lpstr>Weak Lensing – Tangential Shear</vt:lpstr>
      <vt:lpstr>Weak Lensing – Tangential Shear</vt:lpstr>
      <vt:lpstr>Weak Lensing – Challenges </vt:lpstr>
      <vt:lpstr>Weak Lensing – Deconvolution </vt:lpstr>
      <vt:lpstr>Weak Lensing – Deconvolution </vt:lpstr>
      <vt:lpstr>Weak Lensing – Results </vt:lpstr>
      <vt:lpstr>Weak Lensing – Results </vt:lpstr>
      <vt:lpstr>Weak Lensing – Products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 Gravitational Lensing </dc:title>
  <dc:creator>Jin Zehao</dc:creator>
  <cp:lastModifiedBy>Jin Zehao</cp:lastModifiedBy>
  <cp:revision>22</cp:revision>
  <dcterms:created xsi:type="dcterms:W3CDTF">2019-04-11T08:55:50Z</dcterms:created>
  <dcterms:modified xsi:type="dcterms:W3CDTF">2019-04-11T15:02:16Z</dcterms:modified>
</cp:coreProperties>
</file>